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9" r:id="rId8"/>
    <p:sldId id="261" r:id="rId9"/>
    <p:sldId id="270" r:id="rId10"/>
    <p:sldId id="264" r:id="rId11"/>
    <p:sldId id="277" r:id="rId12"/>
    <p:sldId id="275" r:id="rId13"/>
    <p:sldId id="276" r:id="rId14"/>
    <p:sldId id="263" r:id="rId15"/>
    <p:sldId id="278" r:id="rId16"/>
    <p:sldId id="265" r:id="rId17"/>
    <p:sldId id="280" r:id="rId18"/>
    <p:sldId id="266" r:id="rId19"/>
    <p:sldId id="281" r:id="rId20"/>
    <p:sldId id="267" r:id="rId21"/>
    <p:sldId id="274" r:id="rId22"/>
    <p:sldId id="271" r:id="rId23"/>
    <p:sldId id="268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6EC-8267-4D2E-9151-918708FEF36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3EE-A816-4071-8581-36CB237EF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8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6EC-8267-4D2E-9151-918708FEF36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3EE-A816-4071-8581-36CB237EF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9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6EC-8267-4D2E-9151-918708FEF36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3EE-A816-4071-8581-36CB237EF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5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6EC-8267-4D2E-9151-918708FEF36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3EE-A816-4071-8581-36CB237EF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9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6EC-8267-4D2E-9151-918708FEF36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3EE-A816-4071-8581-36CB237EF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3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6EC-8267-4D2E-9151-918708FEF36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3EE-A816-4071-8581-36CB237EF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6EC-8267-4D2E-9151-918708FEF36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3EE-A816-4071-8581-36CB237EF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0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6EC-8267-4D2E-9151-918708FEF36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3EE-A816-4071-8581-36CB237EF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6EC-8267-4D2E-9151-918708FEF36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3EE-A816-4071-8581-36CB237EF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2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6EC-8267-4D2E-9151-918708FEF36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3EE-A816-4071-8581-36CB237EF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4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36EC-8267-4D2E-9151-918708FEF36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F3EE-A816-4071-8581-36CB237EF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3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B36EC-8267-4D2E-9151-918708FEF36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6F3EE-A816-4071-8581-36CB237EF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hmm.org/wlc/en/article.php?ModuleId=10005394" TargetMode="External"/><Relationship Id="rId2" Type="http://schemas.openxmlformats.org/officeDocument/2006/relationships/hyperlink" Target="https://www.ushmm.org/wlc/en/article.php?ModuleId=100052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shmm.org/wlc/en/article.php?ModuleId=1000526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8891" y="24715"/>
            <a:ext cx="9144000" cy="1156302"/>
          </a:xfrm>
        </p:spPr>
        <p:txBody>
          <a:bodyPr/>
          <a:lstStyle/>
          <a:p>
            <a:r>
              <a:rPr lang="en-US" dirty="0" smtClean="0"/>
              <a:t>The Holocaust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4485" y="8174038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holocaust memorial can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40" y="1286162"/>
            <a:ext cx="8412545" cy="540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 Racial Ideology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Adolf Hitler and the Nazis wanted </a:t>
            </a:r>
            <a:r>
              <a:rPr lang="en-US" dirty="0" smtClean="0"/>
              <a:t>to create </a:t>
            </a:r>
            <a:r>
              <a:rPr lang="en-US" dirty="0"/>
              <a:t>a </a:t>
            </a:r>
            <a:r>
              <a:rPr lang="en-US" b="1" dirty="0"/>
              <a:t>master </a:t>
            </a:r>
            <a:r>
              <a:rPr lang="en-US" b="1" dirty="0" smtClean="0"/>
              <a:t>race </a:t>
            </a:r>
            <a:r>
              <a:rPr lang="en-US" dirty="0" smtClean="0"/>
              <a:t>of Germans.</a:t>
            </a:r>
          </a:p>
          <a:p>
            <a:r>
              <a:rPr lang="en-US" dirty="0" smtClean="0"/>
              <a:t> </a:t>
            </a:r>
            <a:r>
              <a:rPr lang="en-US" dirty="0"/>
              <a:t>They called </a:t>
            </a:r>
            <a:r>
              <a:rPr lang="en-US" dirty="0" smtClean="0"/>
              <a:t>the master </a:t>
            </a:r>
            <a:r>
              <a:rPr lang="en-US" dirty="0"/>
              <a:t>race the </a:t>
            </a:r>
            <a:r>
              <a:rPr lang="en-US" b="1" dirty="0"/>
              <a:t>Aryans</a:t>
            </a:r>
            <a:r>
              <a:rPr lang="en-US" dirty="0"/>
              <a:t>.</a:t>
            </a:r>
          </a:p>
          <a:p>
            <a:r>
              <a:rPr lang="en-US" dirty="0"/>
              <a:t>To the Nazis, the “perfect Aryan” </a:t>
            </a:r>
            <a:r>
              <a:rPr lang="en-US" dirty="0" smtClean="0"/>
              <a:t>had blonde </a:t>
            </a:r>
            <a:r>
              <a:rPr lang="en-US" dirty="0"/>
              <a:t>hair, blue eyes, and light skin.</a:t>
            </a:r>
          </a:p>
          <a:p>
            <a:r>
              <a:rPr lang="en-US" dirty="0"/>
              <a:t>They were supposed to be tall </a:t>
            </a:r>
            <a:r>
              <a:rPr lang="en-US" dirty="0" smtClean="0"/>
              <a:t>and strong.</a:t>
            </a:r>
          </a:p>
          <a:p>
            <a:r>
              <a:rPr lang="en-US" dirty="0" smtClean="0"/>
              <a:t>They thought all other people and races were inferior</a:t>
            </a:r>
            <a:endParaRPr lang="en-US" dirty="0"/>
          </a:p>
          <a:p>
            <a:r>
              <a:rPr lang="en-US" dirty="0"/>
              <a:t>Look at a photograph of Adolf Hitler. Does he look like a perfect</a:t>
            </a:r>
          </a:p>
          <a:p>
            <a:pPr marL="0" indent="0">
              <a:buNone/>
            </a:pPr>
            <a:r>
              <a:rPr lang="en-US" dirty="0" smtClean="0"/>
              <a:t> Aryan </a:t>
            </a:r>
            <a:r>
              <a:rPr lang="en-US" dirty="0"/>
              <a:t>to you?</a:t>
            </a:r>
          </a:p>
        </p:txBody>
      </p:sp>
    </p:spTree>
    <p:extLst>
      <p:ext uri="{BB962C8B-B14F-4D97-AF65-F5344CB8AC3E}">
        <p14:creationId xmlns:p14="http://schemas.microsoft.com/office/powerpoint/2010/main" val="28507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ryan hitler 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476692"/>
            <a:ext cx="5482582" cy="28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it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1476691"/>
            <a:ext cx="3251200" cy="42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Theory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Image result for nazi measuring no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54" y="1947385"/>
            <a:ext cx="6351905" cy="434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nazi measuring no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34" y="853440"/>
            <a:ext cx="7460045" cy="54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 control of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Hitler and the Nazis took away </a:t>
            </a:r>
            <a:r>
              <a:rPr lang="en-US" dirty="0"/>
              <a:t>people’s </a:t>
            </a:r>
            <a:r>
              <a:rPr lang="en-US" b="1" dirty="0" smtClean="0"/>
              <a:t>rights</a:t>
            </a:r>
            <a:r>
              <a:rPr lang="en-US" dirty="0"/>
              <a:t>:</a:t>
            </a:r>
          </a:p>
          <a:p>
            <a:r>
              <a:rPr lang="en-US" dirty="0" smtClean="0"/>
              <a:t>Nazi </a:t>
            </a:r>
            <a:r>
              <a:rPr lang="en-US" dirty="0"/>
              <a:t>police could read anyone’s mail, listen to their telephone</a:t>
            </a:r>
          </a:p>
          <a:p>
            <a:pPr marL="0" indent="0">
              <a:buNone/>
            </a:pPr>
            <a:r>
              <a:rPr lang="en-US" dirty="0"/>
              <a:t>calls, and search their homes.</a:t>
            </a:r>
          </a:p>
          <a:p>
            <a:r>
              <a:rPr lang="en-US" dirty="0" smtClean="0"/>
              <a:t>People </a:t>
            </a:r>
            <a:r>
              <a:rPr lang="en-US" dirty="0"/>
              <a:t>who spoke out against the Nazis were called </a:t>
            </a:r>
            <a:r>
              <a:rPr lang="en-US" b="1" dirty="0"/>
              <a:t>enemies of</a:t>
            </a:r>
          </a:p>
          <a:p>
            <a:r>
              <a:rPr lang="en-US" b="1" dirty="0"/>
              <a:t>the state</a:t>
            </a:r>
            <a:r>
              <a:rPr lang="en-US" dirty="0"/>
              <a:t>. Some people were sent to </a:t>
            </a:r>
            <a:r>
              <a:rPr lang="en-US" b="1" dirty="0"/>
              <a:t>makeshift </a:t>
            </a:r>
            <a:r>
              <a:rPr lang="en-US" dirty="0"/>
              <a:t>prisons called</a:t>
            </a:r>
          </a:p>
          <a:p>
            <a:r>
              <a:rPr lang="en-US" b="1" dirty="0"/>
              <a:t>concentration camps</a:t>
            </a:r>
            <a:r>
              <a:rPr lang="en-US" dirty="0"/>
              <a:t>.</a:t>
            </a:r>
          </a:p>
          <a:p>
            <a:r>
              <a:rPr lang="en-US" dirty="0" smtClean="0"/>
              <a:t>Books </a:t>
            </a:r>
            <a:r>
              <a:rPr lang="en-US" dirty="0"/>
              <a:t>“enemies” wrote were burned.</a:t>
            </a:r>
          </a:p>
          <a:p>
            <a:r>
              <a:rPr lang="en-US" dirty="0" smtClean="0"/>
              <a:t>Many </a:t>
            </a:r>
            <a:r>
              <a:rPr lang="en-US" dirty="0"/>
              <a:t>people were hurt or killed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burning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1524375"/>
            <a:ext cx="6258560" cy="4986216"/>
          </a:xfrm>
        </p:spPr>
      </p:pic>
    </p:spTree>
    <p:extLst>
      <p:ext uri="{BB962C8B-B14F-4D97-AF65-F5344CB8AC3E}">
        <p14:creationId xmlns:p14="http://schemas.microsoft.com/office/powerpoint/2010/main" val="40107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so many Germans follow Hitler?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Hitler promised to restore German pride and improve its economy after its crushing defeat in WWI</a:t>
            </a:r>
          </a:p>
          <a:p>
            <a:pPr marL="0" indent="0">
              <a:buNone/>
            </a:pPr>
            <a:r>
              <a:rPr lang="en-US" dirty="0"/>
              <a:t>They told Germans that they were superior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Nazis paraded through </a:t>
            </a:r>
            <a:r>
              <a:rPr lang="en-US" dirty="0" smtClean="0"/>
              <a:t>towns with </a:t>
            </a:r>
            <a:r>
              <a:rPr lang="en-US" dirty="0"/>
              <a:t>their flags. They made it seem</a:t>
            </a:r>
          </a:p>
          <a:p>
            <a:pPr marL="0" indent="0">
              <a:buNone/>
            </a:pPr>
            <a:r>
              <a:rPr lang="en-US" dirty="0"/>
              <a:t>exciting to be a Nazi.</a:t>
            </a:r>
          </a:p>
          <a:p>
            <a:r>
              <a:rPr lang="en-US" dirty="0" smtClean="0"/>
              <a:t>The </a:t>
            </a:r>
            <a:r>
              <a:rPr lang="en-US" dirty="0"/>
              <a:t>radio stations and </a:t>
            </a:r>
            <a:r>
              <a:rPr lang="en-US" dirty="0" smtClean="0"/>
              <a:t>newspapers were </a:t>
            </a:r>
            <a:r>
              <a:rPr lang="en-US" dirty="0"/>
              <a:t>controlled by the Nazis. They</a:t>
            </a:r>
          </a:p>
          <a:p>
            <a:pPr marL="0" indent="0">
              <a:buNone/>
            </a:pPr>
            <a:r>
              <a:rPr lang="en-US" dirty="0"/>
              <a:t>played Nazi songs. They told </a:t>
            </a:r>
            <a:r>
              <a:rPr lang="en-US" dirty="0" smtClean="0"/>
              <a:t>how wonderful </a:t>
            </a:r>
            <a:r>
              <a:rPr lang="en-US" dirty="0"/>
              <a:t>Adolf Hitler and the Nazis</a:t>
            </a:r>
          </a:p>
          <a:p>
            <a:pPr marL="0" indent="0">
              <a:buNone/>
            </a:pPr>
            <a:r>
              <a:rPr lang="en-US" dirty="0"/>
              <a:t>were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Even the children were supposed to join the “Hitler Youth,” a club that taught them how to be Nazis.</a:t>
            </a:r>
          </a:p>
          <a:p>
            <a:pPr marL="0" indent="0">
              <a:buNone/>
            </a:pPr>
            <a:r>
              <a:rPr lang="en-US" dirty="0" smtClean="0"/>
              <a:t>Many Germans already had underlying </a:t>
            </a:r>
            <a:r>
              <a:rPr lang="en-US" dirty="0" err="1" smtClean="0"/>
              <a:t>anti-semitic</a:t>
            </a:r>
            <a:r>
              <a:rPr lang="en-US" dirty="0" smtClean="0"/>
              <a:t> feelings.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Youth</a:t>
            </a:r>
            <a:endParaRPr lang="en-US" dirty="0"/>
          </a:p>
        </p:txBody>
      </p:sp>
      <p:pic>
        <p:nvPicPr>
          <p:cNvPr id="2050" name="Picture 2" descr="Image result for hitler you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47" y="2447176"/>
            <a:ext cx="4048596" cy="35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itler y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67" y="2591310"/>
            <a:ext cx="5244725" cy="337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</a:t>
            </a:r>
            <a:r>
              <a:rPr lang="en-US" b="1" dirty="0"/>
              <a:t>convinced </a:t>
            </a:r>
            <a:r>
              <a:rPr lang="en-US" dirty="0"/>
              <a:t>some Germans </a:t>
            </a:r>
            <a:r>
              <a:rPr lang="en-US" dirty="0" smtClean="0"/>
              <a:t>that people </a:t>
            </a:r>
            <a:r>
              <a:rPr lang="en-US" dirty="0"/>
              <a:t>who were different were </a:t>
            </a:r>
            <a:r>
              <a:rPr lang="en-US" b="1" dirty="0"/>
              <a:t>subhuman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term meant that they </a:t>
            </a:r>
            <a:r>
              <a:rPr lang="en-US" dirty="0" smtClean="0"/>
              <a:t>were considered </a:t>
            </a:r>
            <a:r>
              <a:rPr lang="en-US" dirty="0"/>
              <a:t>“less than human.”</a:t>
            </a:r>
          </a:p>
          <a:p>
            <a:r>
              <a:rPr lang="en-US" dirty="0" smtClean="0"/>
              <a:t>They </a:t>
            </a:r>
            <a:r>
              <a:rPr lang="en-US" dirty="0"/>
              <a:t>used </a:t>
            </a:r>
            <a:r>
              <a:rPr lang="en-US" dirty="0" smtClean="0"/>
              <a:t>posters and movies, and the </a:t>
            </a:r>
            <a:r>
              <a:rPr lang="en-US" b="1" dirty="0"/>
              <a:t>mass media</a:t>
            </a:r>
            <a:r>
              <a:rPr lang="en-US" dirty="0"/>
              <a:t>, like </a:t>
            </a:r>
            <a:r>
              <a:rPr lang="en-US" dirty="0" smtClean="0"/>
              <a:t>radios and newspapers</a:t>
            </a:r>
            <a:r>
              <a:rPr lang="en-US" dirty="0"/>
              <a:t>, to hurt certain groups </a:t>
            </a:r>
            <a:r>
              <a:rPr lang="en-US" dirty="0" smtClean="0"/>
              <a:t>of people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Nazis used a lot of </a:t>
            </a:r>
            <a:r>
              <a:rPr lang="en-US" b="1" dirty="0"/>
              <a:t>propaganda </a:t>
            </a:r>
            <a:r>
              <a:rPr lang="en-US" dirty="0"/>
              <a:t>to </a:t>
            </a:r>
            <a:r>
              <a:rPr lang="en-US" dirty="0" smtClean="0"/>
              <a:t>gain support </a:t>
            </a:r>
            <a:r>
              <a:rPr lang="en-US" dirty="0"/>
              <a:t>from the German people.</a:t>
            </a:r>
          </a:p>
        </p:txBody>
      </p:sp>
    </p:spTree>
    <p:extLst>
      <p:ext uri="{BB962C8B-B14F-4D97-AF65-F5344CB8AC3E}">
        <p14:creationId xmlns:p14="http://schemas.microsoft.com/office/powerpoint/2010/main" val="647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Anti-semitic</a:t>
            </a:r>
            <a:r>
              <a:rPr lang="en-US" dirty="0" smtClean="0"/>
              <a:t> Propaganda</a:t>
            </a:r>
            <a:endParaRPr lang="en-US" dirty="0"/>
          </a:p>
        </p:txBody>
      </p:sp>
      <p:pic>
        <p:nvPicPr>
          <p:cNvPr id="3074" name="Picture 2" descr="Image result for nazi propagan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18" y="1788816"/>
            <a:ext cx="3047598" cy="4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9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know about the Holocaust?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543"/>
              </p:ext>
            </p:extLst>
          </p:nvPr>
        </p:nvGraphicFramePr>
        <p:xfrm>
          <a:off x="838200" y="2018808"/>
          <a:ext cx="10515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Want to Know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Learned</a:t>
                      </a:r>
                      <a:endParaRPr lang="en-US" dirty="0"/>
                    </a:p>
                  </a:txBody>
                  <a:tcPr/>
                </a:tc>
              </a:tr>
              <a:tr h="36643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1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Nuremberg Laws, 1938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Citizenship </a:t>
            </a:r>
            <a:r>
              <a:rPr lang="en-US" dirty="0"/>
              <a:t>was revoked</a:t>
            </a:r>
          </a:p>
          <a:p>
            <a:r>
              <a:rPr lang="en-US" dirty="0"/>
              <a:t>Kicked out of public schools</a:t>
            </a:r>
          </a:p>
          <a:p>
            <a:r>
              <a:rPr lang="en-US" dirty="0"/>
              <a:t>Doctors, lawyers, or people who owned businesses were forbidden to do their work.</a:t>
            </a:r>
          </a:p>
          <a:p>
            <a:r>
              <a:rPr lang="en-US" dirty="0"/>
              <a:t>Park benches and the beaches had signs saying, “No Jews Allowed.”</a:t>
            </a:r>
          </a:p>
          <a:p>
            <a:r>
              <a:rPr lang="en-US" altLang="en-US" dirty="0" smtClean="0">
                <a:latin typeface="Franklin Gothic Book" panose="020B0503020102020204" pitchFamily="34" charset="0"/>
              </a:rPr>
              <a:t>Jews cannot </a:t>
            </a:r>
            <a:r>
              <a:rPr lang="en-US" altLang="en-US" dirty="0">
                <a:latin typeface="Franklin Gothic Book" panose="020B0503020102020204" pitchFamily="34" charset="0"/>
              </a:rPr>
              <a:t>vote, own property, operate a business, or be paid wages as employees.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 bench marked “For Jews only”</a:t>
            </a:r>
            <a:endParaRPr lang="en-US" dirty="0"/>
          </a:p>
        </p:txBody>
      </p:sp>
      <p:pic>
        <p:nvPicPr>
          <p:cNvPr id="1026" name="Picture 2" descr="Image result for park bench jews on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40" y="1429500"/>
            <a:ext cx="6768808" cy="52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Boycotts of Jewish Businesses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07" y="1825625"/>
            <a:ext cx="6599185" cy="4351338"/>
          </a:xfrm>
        </p:spPr>
      </p:pic>
    </p:spTree>
    <p:extLst>
      <p:ext uri="{BB962C8B-B14F-4D97-AF65-F5344CB8AC3E}">
        <p14:creationId xmlns:p14="http://schemas.microsoft.com/office/powerpoint/2010/main" val="2538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Kristallnacht, the Night of Broken Glass - November 1938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November 1938, things worsened as the </a:t>
            </a:r>
            <a:r>
              <a:rPr lang="en-US" dirty="0" smtClean="0"/>
              <a:t>Nazi government </a:t>
            </a:r>
            <a:r>
              <a:rPr lang="en-US" dirty="0"/>
              <a:t>began to use violence against </a:t>
            </a:r>
            <a:r>
              <a:rPr lang="en-US" dirty="0" smtClean="0"/>
              <a:t>Jewish people</a:t>
            </a:r>
            <a:r>
              <a:rPr lang="en-US" dirty="0"/>
              <a:t>, instead of just passing laws and saying </a:t>
            </a:r>
            <a:r>
              <a:rPr lang="en-US" dirty="0" smtClean="0"/>
              <a:t>bad things</a:t>
            </a:r>
            <a:r>
              <a:rPr lang="en-US" dirty="0"/>
              <a:t>.</a:t>
            </a:r>
          </a:p>
          <a:p>
            <a:r>
              <a:rPr lang="en-US" dirty="0" smtClean="0"/>
              <a:t>For </a:t>
            </a:r>
            <a:r>
              <a:rPr lang="en-US" dirty="0"/>
              <a:t>two days all over the country, they destroyed </a:t>
            </a:r>
            <a:r>
              <a:rPr lang="en-US" dirty="0" smtClean="0"/>
              <a:t>Jewish businesses</a:t>
            </a:r>
            <a:r>
              <a:rPr lang="en-US" dirty="0"/>
              <a:t>, and burnt down the Jewish places </a:t>
            </a:r>
            <a:r>
              <a:rPr lang="en-US" dirty="0" smtClean="0"/>
              <a:t>of worship</a:t>
            </a:r>
            <a:r>
              <a:rPr lang="en-US" dirty="0"/>
              <a:t>, called </a:t>
            </a:r>
            <a:r>
              <a:rPr lang="en-US" b="1" dirty="0"/>
              <a:t>synagogues</a:t>
            </a:r>
            <a:r>
              <a:rPr lang="en-US" dirty="0"/>
              <a:t>.</a:t>
            </a:r>
          </a:p>
          <a:p>
            <a:r>
              <a:rPr lang="en-US" dirty="0" smtClean="0"/>
              <a:t>Homes </a:t>
            </a:r>
            <a:r>
              <a:rPr lang="en-US" dirty="0"/>
              <a:t>were broken into. People were beaten. </a:t>
            </a:r>
            <a:r>
              <a:rPr lang="en-US" dirty="0" smtClean="0"/>
              <a:t>About 30,000 </a:t>
            </a:r>
            <a:r>
              <a:rPr lang="en-US" dirty="0"/>
              <a:t>people were arrested, and many were </a:t>
            </a:r>
            <a:r>
              <a:rPr lang="en-US" dirty="0" smtClean="0"/>
              <a:t>never seen </a:t>
            </a:r>
            <a:r>
              <a:rPr lang="en-US" dirty="0"/>
              <a:t>again.</a:t>
            </a:r>
          </a:p>
          <a:p>
            <a:r>
              <a:rPr lang="en-US" dirty="0" smtClean="0"/>
              <a:t>Every </a:t>
            </a:r>
            <a:r>
              <a:rPr lang="en-US" dirty="0"/>
              <a:t>Jewish person was in danger: children and </a:t>
            </a:r>
            <a:r>
              <a:rPr lang="en-US" dirty="0" smtClean="0"/>
              <a:t>old people</a:t>
            </a:r>
            <a:r>
              <a:rPr lang="en-US" dirty="0"/>
              <a:t>, women and men, rich people and poor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two days are now called </a:t>
            </a:r>
            <a:r>
              <a:rPr lang="en-US" b="1" dirty="0"/>
              <a:t>Kristallnacht</a:t>
            </a:r>
            <a:r>
              <a:rPr lang="en-US" dirty="0" smtClean="0"/>
              <a:t>, the “Night </a:t>
            </a:r>
            <a:r>
              <a:rPr lang="en-US" dirty="0"/>
              <a:t>of Broken Glass.”</a:t>
            </a:r>
          </a:p>
        </p:txBody>
      </p:sp>
    </p:spTree>
    <p:extLst>
      <p:ext uri="{BB962C8B-B14F-4D97-AF65-F5344CB8AC3E}">
        <p14:creationId xmlns:p14="http://schemas.microsoft.com/office/powerpoint/2010/main" val="10239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Synagogues burned all over Germany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60" y="1825625"/>
            <a:ext cx="6299079" cy="4351338"/>
          </a:xfrm>
        </p:spPr>
      </p:pic>
    </p:spTree>
    <p:extLst>
      <p:ext uri="{BB962C8B-B14F-4D97-AF65-F5344CB8AC3E}">
        <p14:creationId xmlns:p14="http://schemas.microsoft.com/office/powerpoint/2010/main" val="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store windows smashed and looted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94" y="1825625"/>
            <a:ext cx="5398011" cy="4351338"/>
          </a:xfrm>
        </p:spPr>
      </p:pic>
    </p:spTree>
    <p:extLst>
      <p:ext uri="{BB962C8B-B14F-4D97-AF65-F5344CB8AC3E}">
        <p14:creationId xmlns:p14="http://schemas.microsoft.com/office/powerpoint/2010/main" val="8407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Holocaust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Holocaust was the </a:t>
            </a:r>
            <a:r>
              <a:rPr lang="en-US" b="1" dirty="0" smtClean="0"/>
              <a:t>planned and organized murder </a:t>
            </a:r>
            <a:r>
              <a:rPr lang="en-US" b="1" dirty="0"/>
              <a:t>of six million Jews and millions of others by the Nazis and their collaborators during World War </a:t>
            </a:r>
            <a:r>
              <a:rPr lang="en-US" b="1" dirty="0" smtClean="0"/>
              <a:t>II</a:t>
            </a:r>
          </a:p>
          <a:p>
            <a:r>
              <a:rPr lang="en-US" dirty="0" smtClean="0"/>
              <a:t>Included in this six million are  an estimated 1.5 million children who were murdered by the Nazis.</a:t>
            </a:r>
          </a:p>
          <a:p>
            <a:r>
              <a:rPr lang="en-US" dirty="0" smtClean="0"/>
              <a:t>1933-1945</a:t>
            </a:r>
          </a:p>
          <a:p>
            <a:r>
              <a:rPr lang="en-US" dirty="0" smtClean="0"/>
              <a:t>Genocide = </a:t>
            </a:r>
            <a:r>
              <a:rPr lang="en-US" dirty="0"/>
              <a:t>violence against members of a national, ethnic, racial or religious group with the intent to destroy the entire group.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76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704790"/>
            <a:ext cx="8940800" cy="59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else did the Nazis persecute?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During </a:t>
            </a:r>
            <a:r>
              <a:rPr lang="en-US" dirty="0"/>
              <a:t>the era of the Holocaust, German authorities also targeted </a:t>
            </a:r>
            <a:r>
              <a:rPr lang="en-US" dirty="0" smtClean="0"/>
              <a:t>and murdered other </a:t>
            </a:r>
            <a:r>
              <a:rPr lang="en-US" dirty="0"/>
              <a:t>groups because of their perceived "racial </a:t>
            </a:r>
            <a:r>
              <a:rPr lang="en-US" dirty="0" smtClean="0"/>
              <a:t>inferiority“ or for political reasons:</a:t>
            </a:r>
          </a:p>
          <a:p>
            <a:r>
              <a:rPr lang="en-US" dirty="0" smtClean="0">
                <a:hlinkClick r:id="rId2"/>
              </a:rPr>
              <a:t>Roma</a:t>
            </a:r>
            <a:r>
              <a:rPr lang="en-US" dirty="0"/>
              <a:t> (</a:t>
            </a:r>
            <a:r>
              <a:rPr lang="en-US" dirty="0" smtClean="0"/>
              <a:t>Gypsies)</a:t>
            </a:r>
          </a:p>
          <a:p>
            <a:r>
              <a:rPr lang="en-US" dirty="0" smtClean="0"/>
              <a:t>the mentally and physically disabled</a:t>
            </a:r>
          </a:p>
          <a:p>
            <a:r>
              <a:rPr lang="en-US" dirty="0" smtClean="0">
                <a:hlinkClick r:id="rId3"/>
              </a:rPr>
              <a:t>Jehovah's </a:t>
            </a:r>
            <a:r>
              <a:rPr lang="en-US" dirty="0">
                <a:hlinkClick r:id="rId3"/>
              </a:rPr>
              <a:t>Witnesses</a:t>
            </a:r>
            <a:r>
              <a:rPr lang="en-US" dirty="0"/>
              <a:t>, and 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Homosexuals</a:t>
            </a:r>
            <a:endParaRPr lang="en-US" dirty="0"/>
          </a:p>
          <a:p>
            <a:r>
              <a:rPr lang="en-US" dirty="0" smtClean="0"/>
              <a:t>Communists, Socialists, and political dissidents</a:t>
            </a:r>
          </a:p>
          <a:p>
            <a:r>
              <a:rPr lang="en-US" dirty="0" smtClean="0"/>
              <a:t>Some of the Slavic peoples (Poles, Russians, and others).</a:t>
            </a:r>
          </a:p>
          <a:p>
            <a:r>
              <a:rPr lang="en-US" dirty="0" smtClean="0"/>
              <a:t>People of African origin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the Nazis?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Nazi Party was a political party that took power in Germany in 1932</a:t>
            </a:r>
          </a:p>
          <a:p>
            <a:r>
              <a:rPr lang="en-US" dirty="0" smtClean="0"/>
              <a:t>Nazi stands for the National Socialist Workers Party.</a:t>
            </a:r>
          </a:p>
          <a:p>
            <a:r>
              <a:rPr lang="en-US" dirty="0" smtClean="0"/>
              <a:t>Leader – Adolf Hitler</a:t>
            </a:r>
          </a:p>
          <a:p>
            <a:r>
              <a:rPr lang="en-US" dirty="0" smtClean="0"/>
              <a:t>Nazis believed that Germans were the superior race and that all other people were inferior</a:t>
            </a:r>
          </a:p>
          <a:p>
            <a:r>
              <a:rPr lang="en-US" dirty="0" smtClean="0"/>
              <a:t>Hitler was a fanatical anti-Semite.</a:t>
            </a:r>
          </a:p>
          <a:p>
            <a:r>
              <a:rPr lang="en-US" dirty="0" err="1" smtClean="0"/>
              <a:t>Anti-semitism</a:t>
            </a:r>
            <a:r>
              <a:rPr lang="en-US" dirty="0" smtClean="0"/>
              <a:t> = </a:t>
            </a:r>
            <a:r>
              <a:rPr lang="en-US" sz="2800" dirty="0" smtClean="0"/>
              <a:t>Hatred, </a:t>
            </a:r>
            <a:r>
              <a:rPr lang="en-US" sz="2800" dirty="0"/>
              <a:t>prejudice, or discrimination against Jews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He blamed all of Germany’s problems on the Jewish people</a:t>
            </a:r>
          </a:p>
          <a:p>
            <a:r>
              <a:rPr lang="en-US" dirty="0" smtClean="0"/>
              <a:t>He said that Germany must destroy the Jews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Hitler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90" y="122185"/>
            <a:ext cx="4692555" cy="6483719"/>
          </a:xfrm>
        </p:spPr>
      </p:pic>
    </p:spTree>
    <p:extLst>
      <p:ext uri="{BB962C8B-B14F-4D97-AF65-F5344CB8AC3E}">
        <p14:creationId xmlns:p14="http://schemas.microsoft.com/office/powerpoint/2010/main" val="22096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Nazis Come to Power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1932, Germany voted the Nazi Party into power democratically</a:t>
            </a:r>
          </a:p>
          <a:p>
            <a:r>
              <a:rPr lang="en-US" dirty="0" smtClean="0"/>
              <a:t>Germany was in the Great Depression and they were looking for someone to blame</a:t>
            </a:r>
          </a:p>
          <a:p>
            <a:r>
              <a:rPr lang="en-US" dirty="0" smtClean="0"/>
              <a:t>They bought into the anti-Semitic propaganda and lies spread by Hitler and the Nazi Party. </a:t>
            </a:r>
          </a:p>
          <a:p>
            <a:r>
              <a:rPr lang="en-US" dirty="0" smtClean="0"/>
              <a:t>Once in power, Hitler took complete power, dismantled Germany’s democratic system and appointed himself Chancellor for Life</a:t>
            </a:r>
          </a:p>
          <a:p>
            <a:r>
              <a:rPr lang="en-US" dirty="0" smtClean="0"/>
              <a:t>He called himself the “Fuhrer”, the “leader”.</a:t>
            </a:r>
          </a:p>
          <a:p>
            <a:r>
              <a:rPr lang="en-US" dirty="0" smtClean="0"/>
              <a:t>He became a dictator.</a:t>
            </a:r>
          </a:p>
          <a:p>
            <a:r>
              <a:rPr lang="en-US" dirty="0" smtClean="0"/>
              <a:t>As dictator, Hitler used violence to get rid of anyone who opposed him</a:t>
            </a:r>
          </a:p>
          <a:p>
            <a:r>
              <a:rPr lang="en-US" dirty="0" smtClean="0"/>
              <a:t>He used the SS and the Gestapo, his special army and secret police, to enforce his views.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Nazi parade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0" y="1962944"/>
            <a:ext cx="6032500" cy="4076700"/>
          </a:xfrm>
        </p:spPr>
      </p:pic>
    </p:spTree>
    <p:extLst>
      <p:ext uri="{BB962C8B-B14F-4D97-AF65-F5344CB8AC3E}">
        <p14:creationId xmlns:p14="http://schemas.microsoft.com/office/powerpoint/2010/main" val="5432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13009</TotalTime>
  <Words>865</Words>
  <Application>Microsoft Office PowerPoint</Application>
  <PresentationFormat>Widescreen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Office Theme</vt:lpstr>
      <vt:lpstr>The Holocaust</vt:lpstr>
      <vt:lpstr>What do you know about the Holocaust?</vt:lpstr>
      <vt:lpstr>What is the Holocaust?</vt:lpstr>
      <vt:lpstr>PowerPoint Presentation</vt:lpstr>
      <vt:lpstr>Who else did the Nazis persecute? </vt:lpstr>
      <vt:lpstr>Who were the Nazis? </vt:lpstr>
      <vt:lpstr>Hitler</vt:lpstr>
      <vt:lpstr>The Nazis Come to Power </vt:lpstr>
      <vt:lpstr>A Nazi parade</vt:lpstr>
      <vt:lpstr>Nazi Racial Ideology</vt:lpstr>
      <vt:lpstr>PowerPoint Presentation</vt:lpstr>
      <vt:lpstr>Racial Theory </vt:lpstr>
      <vt:lpstr>PowerPoint Presentation</vt:lpstr>
      <vt:lpstr>Nazi control of Germany</vt:lpstr>
      <vt:lpstr>Book burning </vt:lpstr>
      <vt:lpstr>Why did so many Germans follow Hitler? </vt:lpstr>
      <vt:lpstr>Hitler Youth</vt:lpstr>
      <vt:lpstr>Nazi Propaganda</vt:lpstr>
      <vt:lpstr>Anti-semitic Propaganda</vt:lpstr>
      <vt:lpstr>The Nuremberg Laws, 1938</vt:lpstr>
      <vt:lpstr>Park bench marked “For Jews only”</vt:lpstr>
      <vt:lpstr>Boycotts of Jewish Businesses</vt:lpstr>
      <vt:lpstr>Kristallnacht, the Night of Broken Glass - November 1938</vt:lpstr>
      <vt:lpstr>Synagogues burned all over Germany </vt:lpstr>
      <vt:lpstr>Jewish store windows smashed and looted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Bonnie Dawson</dc:creator>
  <cp:lastModifiedBy>Brandon Lubin</cp:lastModifiedBy>
  <cp:revision>25</cp:revision>
  <dcterms:created xsi:type="dcterms:W3CDTF">2018-04-18T21:54:21Z</dcterms:created>
  <dcterms:modified xsi:type="dcterms:W3CDTF">2018-05-08T16:45:23Z</dcterms:modified>
</cp:coreProperties>
</file>