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985F-EA2C-4821-9201-63656C43C7E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ADBC-58E6-4E6A-AFB1-D55DCE73E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46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985F-EA2C-4821-9201-63656C43C7E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ADBC-58E6-4E6A-AFB1-D55DCE73E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7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985F-EA2C-4821-9201-63656C43C7E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ADBC-58E6-4E6A-AFB1-D55DCE73E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985F-EA2C-4821-9201-63656C43C7E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ADBC-58E6-4E6A-AFB1-D55DCE73E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3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985F-EA2C-4821-9201-63656C43C7E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ADBC-58E6-4E6A-AFB1-D55DCE73E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9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985F-EA2C-4821-9201-63656C43C7E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ADBC-58E6-4E6A-AFB1-D55DCE73E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1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985F-EA2C-4821-9201-63656C43C7E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ADBC-58E6-4E6A-AFB1-D55DCE73E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2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985F-EA2C-4821-9201-63656C43C7E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ADBC-58E6-4E6A-AFB1-D55DCE73E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6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985F-EA2C-4821-9201-63656C43C7E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ADBC-58E6-4E6A-AFB1-D55DCE73E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6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985F-EA2C-4821-9201-63656C43C7E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ADBC-58E6-4E6A-AFB1-D55DCE73E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92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1985F-EA2C-4821-9201-63656C43C7E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0ADBC-58E6-4E6A-AFB1-D55DCE73E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2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1985F-EA2C-4821-9201-63656C43C7E8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0ADBC-58E6-4E6A-AFB1-D55DCE73E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6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97735" y="309093"/>
            <a:ext cx="10032642" cy="6259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2200" b="1" dirty="0" smtClean="0"/>
              <a:t>Grammar &amp; Punctuation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197735" y="476518"/>
            <a:ext cx="10058400" cy="56667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Transition Phrases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97735" y="476518"/>
            <a:ext cx="10032642" cy="51644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2200" b="1" dirty="0" smtClean="0"/>
              <a:t>Expanding Vocabulary</a:t>
            </a:r>
            <a:endParaRPr lang="en-US" sz="2200" b="1" dirty="0"/>
          </a:p>
        </p:txBody>
      </p:sp>
      <p:sp>
        <p:nvSpPr>
          <p:cNvPr id="7" name="Rectangle 6"/>
          <p:cNvSpPr/>
          <p:nvPr/>
        </p:nvSpPr>
        <p:spPr>
          <a:xfrm>
            <a:off x="1171977" y="309093"/>
            <a:ext cx="10084158" cy="48166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2200" b="1" dirty="0" smtClean="0"/>
              <a:t>Argumentative Writing</a:t>
            </a:r>
            <a:endParaRPr lang="en-US" sz="2200" b="1" dirty="0"/>
          </a:p>
        </p:txBody>
      </p:sp>
      <p:sp>
        <p:nvSpPr>
          <p:cNvPr id="8" name="Rectangle 7"/>
          <p:cNvSpPr/>
          <p:nvPr/>
        </p:nvSpPr>
        <p:spPr>
          <a:xfrm>
            <a:off x="1171977" y="309093"/>
            <a:ext cx="10084158" cy="43015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2200" b="1" dirty="0" smtClean="0"/>
              <a:t>Informative Writing</a:t>
            </a:r>
            <a:endParaRPr lang="en-US" sz="2200" b="1" dirty="0"/>
          </a:p>
        </p:txBody>
      </p:sp>
      <p:sp>
        <p:nvSpPr>
          <p:cNvPr id="9" name="Rectangle 8"/>
          <p:cNvSpPr/>
          <p:nvPr/>
        </p:nvSpPr>
        <p:spPr>
          <a:xfrm>
            <a:off x="1171977" y="309093"/>
            <a:ext cx="10084158" cy="37477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 smtClean="0"/>
              <a:t>FSA Writing Handbook</a:t>
            </a:r>
          </a:p>
          <a:p>
            <a:pPr algn="ctr"/>
            <a:endParaRPr lang="en-US" sz="3500" dirty="0" smtClean="0"/>
          </a:p>
          <a:p>
            <a:pPr algn="ctr"/>
            <a:r>
              <a:rPr lang="en-US" sz="3500" dirty="0" smtClean="0"/>
              <a:t>Name</a:t>
            </a:r>
          </a:p>
          <a:p>
            <a:pPr algn="ctr"/>
            <a:r>
              <a:rPr lang="en-US" sz="3500" dirty="0" smtClean="0"/>
              <a:t>February 26, 2018</a:t>
            </a:r>
            <a:endParaRPr lang="en-US" sz="3500" dirty="0" smtClean="0"/>
          </a:p>
          <a:p>
            <a:pPr algn="ctr"/>
            <a:r>
              <a:rPr lang="en-US" sz="3500" dirty="0" smtClean="0"/>
              <a:t>Period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97225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3336" y="309093"/>
            <a:ext cx="11539470" cy="62848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sz="2200" b="1" dirty="0" smtClean="0"/>
          </a:p>
          <a:p>
            <a:pPr algn="ctr"/>
            <a:endParaRPr lang="en-US" sz="2200" b="1" dirty="0"/>
          </a:p>
          <a:p>
            <a:pPr algn="ctr"/>
            <a:endParaRPr lang="en-US" sz="2200" b="1" dirty="0" smtClean="0"/>
          </a:p>
          <a:p>
            <a:pPr algn="ctr"/>
            <a:endParaRPr lang="en-US" sz="2200" b="1" dirty="0"/>
          </a:p>
          <a:p>
            <a:pPr algn="ctr"/>
            <a:endParaRPr lang="en-US" sz="2200" b="1" dirty="0" smtClean="0"/>
          </a:p>
          <a:p>
            <a:pPr algn="ctr"/>
            <a:endParaRPr lang="en-US" sz="2200" b="1" dirty="0"/>
          </a:p>
          <a:p>
            <a:pPr algn="ctr"/>
            <a:r>
              <a:rPr lang="en-US" sz="2200" b="1" dirty="0" smtClean="0"/>
              <a:t>Informative Writing</a:t>
            </a:r>
            <a:endParaRPr lang="en-US" sz="2200" b="1" dirty="0"/>
          </a:p>
        </p:txBody>
      </p:sp>
      <p:sp>
        <p:nvSpPr>
          <p:cNvPr id="5" name="Rectangle 4"/>
          <p:cNvSpPr/>
          <p:nvPr/>
        </p:nvSpPr>
        <p:spPr>
          <a:xfrm>
            <a:off x="798490" y="431445"/>
            <a:ext cx="3116687" cy="28075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Planning Format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I- Introduction</a:t>
            </a:r>
          </a:p>
          <a:p>
            <a:pPr algn="ctr"/>
            <a:r>
              <a:rPr lang="en-US" sz="2400" dirty="0" smtClean="0"/>
              <a:t>T1- Topic 1</a:t>
            </a:r>
          </a:p>
          <a:p>
            <a:pPr algn="ctr"/>
            <a:r>
              <a:rPr lang="en-US" sz="2400" dirty="0" smtClean="0"/>
              <a:t>T2- Topic 2</a:t>
            </a:r>
          </a:p>
          <a:p>
            <a:pPr algn="ctr"/>
            <a:r>
              <a:rPr lang="en-US" sz="2400" dirty="0" smtClean="0"/>
              <a:t>T3- Topic 3</a:t>
            </a:r>
          </a:p>
          <a:p>
            <a:pPr algn="ctr"/>
            <a:r>
              <a:rPr lang="en-US" sz="2400" dirty="0" smtClean="0"/>
              <a:t>C- Conclusion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649272" y="463641"/>
            <a:ext cx="7006108" cy="49583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Writing Format</a:t>
            </a:r>
          </a:p>
          <a:p>
            <a:pPr algn="ctr"/>
            <a:endParaRPr lang="en-US" sz="2000" dirty="0"/>
          </a:p>
          <a:p>
            <a:r>
              <a:rPr lang="en-US" sz="2000" b="1" dirty="0" smtClean="0"/>
              <a:t>Introduction-</a:t>
            </a:r>
            <a:r>
              <a:rPr lang="en-US" sz="2000" dirty="0" smtClean="0"/>
              <a:t>	Hook/Audience Grabber</a:t>
            </a:r>
          </a:p>
          <a:p>
            <a:r>
              <a:rPr lang="en-US" sz="2000" dirty="0" smtClean="0"/>
              <a:t>(at least 5 sent.)	Topic Sentence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Introduce 3 main topics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Closing Sentence</a:t>
            </a:r>
          </a:p>
          <a:p>
            <a:endParaRPr lang="en-US" sz="2000" dirty="0" smtClean="0"/>
          </a:p>
          <a:p>
            <a:r>
              <a:rPr lang="en-US" sz="2000" b="1" dirty="0" smtClean="0"/>
              <a:t>T Paragraphs-</a:t>
            </a:r>
            <a:r>
              <a:rPr lang="en-US" sz="2000" dirty="0" smtClean="0"/>
              <a:t>	Topic Sentence</a:t>
            </a:r>
          </a:p>
          <a:p>
            <a:r>
              <a:rPr lang="en-US" sz="2000" dirty="0" smtClean="0"/>
              <a:t>(T1, T2, T3)	4-5 sentences about A</a:t>
            </a:r>
          </a:p>
          <a:p>
            <a:r>
              <a:rPr lang="en-US" sz="2000" smtClean="0"/>
              <a:t>	</a:t>
            </a:r>
            <a:r>
              <a:rPr lang="en-US" sz="2000" dirty="0" smtClean="0"/>
              <a:t>	4-5 sentences about B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Closing Sentence</a:t>
            </a:r>
          </a:p>
          <a:p>
            <a:endParaRPr lang="en-US" sz="2000" dirty="0"/>
          </a:p>
          <a:p>
            <a:r>
              <a:rPr lang="en-US" sz="2000" b="1" dirty="0" smtClean="0"/>
              <a:t>Conclusion-	</a:t>
            </a:r>
            <a:r>
              <a:rPr lang="en-US" sz="2000" dirty="0" smtClean="0"/>
              <a:t>Topic Sentence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Review 3 main topics</a:t>
            </a:r>
          </a:p>
          <a:p>
            <a:r>
              <a:rPr lang="en-US" sz="2000" dirty="0" smtClean="0"/>
              <a:t>		Thought/Feeling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Closing Sentence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798490" y="3387144"/>
            <a:ext cx="3503054" cy="2871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Dos and </a:t>
            </a:r>
            <a:r>
              <a:rPr lang="en-US" sz="2200" b="1" dirty="0" err="1" smtClean="0"/>
              <a:t>Don’t’s</a:t>
            </a:r>
            <a:r>
              <a:rPr lang="en-US" sz="2200" b="1" dirty="0" smtClean="0"/>
              <a:t>:</a:t>
            </a:r>
          </a:p>
          <a:p>
            <a:r>
              <a:rPr lang="en-US" b="1" dirty="0" smtClean="0"/>
              <a:t>Do: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Inform and give facts.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Elaborate on details.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Cite text evidence.</a:t>
            </a:r>
          </a:p>
          <a:p>
            <a:endParaRPr lang="en-US" dirty="0" smtClean="0"/>
          </a:p>
          <a:p>
            <a:r>
              <a:rPr lang="en-US" b="1" dirty="0" smtClean="0"/>
              <a:t>Don’t: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Give opinion statements.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Address the audience directly.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Talk about yourself.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00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3336" y="309093"/>
            <a:ext cx="11539470" cy="62848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sz="2200" b="1" dirty="0" smtClean="0"/>
          </a:p>
          <a:p>
            <a:pPr algn="ctr"/>
            <a:endParaRPr lang="en-US" sz="2200" b="1" dirty="0"/>
          </a:p>
          <a:p>
            <a:pPr algn="ctr"/>
            <a:endParaRPr lang="en-US" sz="2200" b="1" dirty="0" smtClean="0"/>
          </a:p>
          <a:p>
            <a:pPr algn="ctr"/>
            <a:endParaRPr lang="en-US" sz="2200" b="1" dirty="0"/>
          </a:p>
          <a:p>
            <a:pPr algn="ctr"/>
            <a:endParaRPr lang="en-US" sz="2200" b="1" dirty="0" smtClean="0"/>
          </a:p>
          <a:p>
            <a:pPr algn="ctr"/>
            <a:endParaRPr lang="en-US" sz="2200" b="1" dirty="0"/>
          </a:p>
          <a:p>
            <a:pPr algn="ctr"/>
            <a:r>
              <a:rPr lang="en-US" sz="2200" b="1" dirty="0" smtClean="0"/>
              <a:t>Argumentative Writing</a:t>
            </a:r>
            <a:endParaRPr lang="en-US" sz="2200" b="1" dirty="0"/>
          </a:p>
        </p:txBody>
      </p:sp>
      <p:sp>
        <p:nvSpPr>
          <p:cNvPr id="5" name="Rectangle 4"/>
          <p:cNvSpPr/>
          <p:nvPr/>
        </p:nvSpPr>
        <p:spPr>
          <a:xfrm>
            <a:off x="798490" y="444322"/>
            <a:ext cx="3116687" cy="28075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Planning Format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I- Introduction</a:t>
            </a:r>
          </a:p>
          <a:p>
            <a:pPr algn="ctr"/>
            <a:r>
              <a:rPr lang="en-US" sz="2400" dirty="0"/>
              <a:t>R</a:t>
            </a:r>
            <a:r>
              <a:rPr lang="en-US" sz="2400" dirty="0" smtClean="0"/>
              <a:t>1- Reason 1</a:t>
            </a:r>
          </a:p>
          <a:p>
            <a:pPr algn="ctr"/>
            <a:r>
              <a:rPr lang="en-US" sz="2400" dirty="0"/>
              <a:t>R</a:t>
            </a:r>
            <a:r>
              <a:rPr lang="en-US" sz="2400" dirty="0" smtClean="0"/>
              <a:t>2- Reason 2</a:t>
            </a:r>
          </a:p>
          <a:p>
            <a:pPr algn="ctr"/>
            <a:r>
              <a:rPr lang="en-US" sz="2000" b="1" dirty="0">
                <a:solidFill>
                  <a:srgbClr val="0070C0"/>
                </a:solidFill>
              </a:rPr>
              <a:t>R</a:t>
            </a:r>
            <a:r>
              <a:rPr lang="en-US" sz="2000" b="1" dirty="0" smtClean="0">
                <a:solidFill>
                  <a:srgbClr val="0070C0"/>
                </a:solidFill>
              </a:rPr>
              <a:t>3- </a:t>
            </a:r>
            <a:r>
              <a:rPr lang="en-US" sz="2000" b="1" dirty="0" smtClean="0">
                <a:solidFill>
                  <a:srgbClr val="0070C0"/>
                </a:solidFill>
              </a:rPr>
              <a:t>Counterclaim/rebuttal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2400" dirty="0" smtClean="0"/>
              <a:t>C- Conclusion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649272" y="463641"/>
            <a:ext cx="7006108" cy="49583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Writing Format</a:t>
            </a:r>
          </a:p>
          <a:p>
            <a:pPr algn="ctr"/>
            <a:endParaRPr lang="en-US" sz="2000" dirty="0"/>
          </a:p>
          <a:p>
            <a:r>
              <a:rPr lang="en-US" sz="2000" b="1" dirty="0" smtClean="0"/>
              <a:t>Introduction-</a:t>
            </a:r>
            <a:r>
              <a:rPr lang="en-US" sz="2000" dirty="0" smtClean="0"/>
              <a:t>	Hook/Audience Grabber</a:t>
            </a:r>
          </a:p>
          <a:p>
            <a:r>
              <a:rPr lang="en-US" sz="2000" dirty="0" smtClean="0"/>
              <a:t>(at least 5 sent.)	Claim </a:t>
            </a:r>
            <a:r>
              <a:rPr lang="en-US" sz="2000" dirty="0" smtClean="0"/>
              <a:t>Sentence/Thesis </a:t>
            </a:r>
            <a:r>
              <a:rPr lang="en-US" sz="2000" dirty="0"/>
              <a:t>(</a:t>
            </a:r>
            <a:r>
              <a:rPr lang="en-US" sz="2000" dirty="0" smtClean="0"/>
              <a:t>Introduce </a:t>
            </a:r>
            <a:r>
              <a:rPr lang="en-US" sz="2000" dirty="0" smtClean="0"/>
              <a:t>3 </a:t>
            </a:r>
            <a:r>
              <a:rPr lang="en-US" sz="2000" dirty="0" smtClean="0"/>
              <a:t>reasons)</a:t>
            </a:r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	Closing Sentence</a:t>
            </a:r>
          </a:p>
          <a:p>
            <a:endParaRPr lang="en-US" sz="2000" dirty="0" smtClean="0"/>
          </a:p>
          <a:p>
            <a:r>
              <a:rPr lang="en-US" sz="2000" b="1" dirty="0"/>
              <a:t>R</a:t>
            </a:r>
            <a:r>
              <a:rPr lang="en-US" sz="2000" b="1" dirty="0" smtClean="0"/>
              <a:t> Paragraphs-</a:t>
            </a:r>
            <a:r>
              <a:rPr lang="en-US" sz="2000" dirty="0" smtClean="0"/>
              <a:t>	Main Idea Sentence (Reason 1, 2, or 3)</a:t>
            </a:r>
          </a:p>
          <a:p>
            <a:r>
              <a:rPr lang="en-US" sz="2000" dirty="0" smtClean="0"/>
              <a:t>(R1, R2, </a:t>
            </a:r>
            <a:r>
              <a:rPr lang="en-US" sz="2000" b="1" dirty="0" smtClean="0">
                <a:solidFill>
                  <a:srgbClr val="0070C0"/>
                </a:solidFill>
              </a:rPr>
              <a:t>R3</a:t>
            </a:r>
            <a:r>
              <a:rPr lang="en-US" sz="2000" dirty="0" smtClean="0"/>
              <a:t>)	4-5 sentences about A</a:t>
            </a:r>
          </a:p>
          <a:p>
            <a:r>
              <a:rPr lang="en-US" sz="2000" dirty="0" smtClean="0"/>
              <a:t>		4-5 sentences about B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Closing Sentence</a:t>
            </a:r>
          </a:p>
          <a:p>
            <a:endParaRPr lang="en-US" sz="2000" dirty="0"/>
          </a:p>
          <a:p>
            <a:r>
              <a:rPr lang="en-US" sz="2000" b="1" dirty="0" smtClean="0"/>
              <a:t>Conclusion-	</a:t>
            </a:r>
            <a:r>
              <a:rPr lang="en-US" sz="2000" dirty="0" smtClean="0"/>
              <a:t>Main Idea Sentence</a:t>
            </a:r>
          </a:p>
          <a:p>
            <a:r>
              <a:rPr lang="en-US" sz="2000" dirty="0" smtClean="0"/>
              <a:t>(at least 5 sent.)</a:t>
            </a:r>
            <a:r>
              <a:rPr lang="en-US" sz="2000" dirty="0"/>
              <a:t>	</a:t>
            </a:r>
            <a:r>
              <a:rPr lang="en-US" sz="2000" dirty="0" smtClean="0"/>
              <a:t>Review 3 reasons</a:t>
            </a:r>
          </a:p>
          <a:p>
            <a:r>
              <a:rPr lang="en-US" sz="2000" dirty="0" smtClean="0"/>
              <a:t>		Thought/Feeling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Closing Sentence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798490" y="3387144"/>
            <a:ext cx="3503054" cy="2871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Dos and </a:t>
            </a:r>
            <a:r>
              <a:rPr lang="en-US" sz="2200" b="1" dirty="0" err="1" smtClean="0"/>
              <a:t>Don’t’s</a:t>
            </a:r>
            <a:r>
              <a:rPr lang="en-US" sz="2200" b="1" dirty="0" smtClean="0"/>
              <a:t>:</a:t>
            </a:r>
          </a:p>
          <a:p>
            <a:r>
              <a:rPr lang="en-US" b="1" dirty="0" smtClean="0"/>
              <a:t>Do: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Argue your point with support.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Elaborate on details.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Cite text evidence</a:t>
            </a:r>
            <a:r>
              <a:rPr lang="en-US" sz="1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Address both sides of the argument but still stay true to your argument.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b="1" dirty="0" smtClean="0"/>
              <a:t>Don’t: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Give feeling statements.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Address the audience directly.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Talk about yourself.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849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1666" y="141666"/>
            <a:ext cx="11900079" cy="66197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sz="2200" b="1" dirty="0" smtClean="0"/>
          </a:p>
          <a:p>
            <a:pPr algn="ctr"/>
            <a:endParaRPr lang="en-US" sz="2200" b="1" dirty="0"/>
          </a:p>
          <a:p>
            <a:pPr algn="ctr"/>
            <a:endParaRPr lang="en-US" sz="2200" b="1" dirty="0" smtClean="0"/>
          </a:p>
          <a:p>
            <a:pPr algn="ctr"/>
            <a:r>
              <a:rPr lang="en-US" sz="2200" b="1" dirty="0" smtClean="0"/>
              <a:t>Expanding Vocabulary</a:t>
            </a:r>
            <a:endParaRPr lang="en-US" sz="22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865814"/>
              </p:ext>
            </p:extLst>
          </p:nvPr>
        </p:nvGraphicFramePr>
        <p:xfrm>
          <a:off x="331217" y="1609859"/>
          <a:ext cx="11520975" cy="4263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195"/>
                <a:gridCol w="2304195"/>
                <a:gridCol w="2304195"/>
                <a:gridCol w="2304195"/>
                <a:gridCol w="2304195"/>
              </a:tblGrid>
              <a:tr h="513437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Nice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Good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Bad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Sad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Happy</a:t>
                      </a:r>
                      <a:endParaRPr lang="en-US" sz="2600" dirty="0"/>
                    </a:p>
                  </a:txBody>
                  <a:tcPr/>
                </a:tc>
              </a:tr>
              <a:tr h="3749966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Enjoyable</a:t>
                      </a:r>
                    </a:p>
                    <a:p>
                      <a:pPr algn="ctr"/>
                      <a:r>
                        <a:rPr lang="en-US" sz="2600" dirty="0" smtClean="0"/>
                        <a:t>Pleasurable</a:t>
                      </a:r>
                    </a:p>
                    <a:p>
                      <a:pPr algn="ctr"/>
                      <a:r>
                        <a:rPr lang="en-US" sz="2600" dirty="0" smtClean="0"/>
                        <a:t>Thoughtful</a:t>
                      </a:r>
                    </a:p>
                    <a:p>
                      <a:pPr algn="ctr"/>
                      <a:r>
                        <a:rPr lang="en-US" sz="2600" dirty="0" smtClean="0"/>
                        <a:t>Courteous</a:t>
                      </a:r>
                    </a:p>
                    <a:p>
                      <a:pPr algn="ctr"/>
                      <a:r>
                        <a:rPr lang="en-US" sz="2600" dirty="0" smtClean="0"/>
                        <a:t>Gracious</a:t>
                      </a:r>
                    </a:p>
                    <a:p>
                      <a:pPr algn="ctr"/>
                      <a:r>
                        <a:rPr lang="en-US" sz="2600" dirty="0" smtClean="0"/>
                        <a:t>Admirable</a:t>
                      </a:r>
                    </a:p>
                    <a:p>
                      <a:pPr algn="ctr"/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Excellent</a:t>
                      </a:r>
                    </a:p>
                    <a:p>
                      <a:pPr algn="ctr"/>
                      <a:r>
                        <a:rPr lang="en-US" sz="2600" dirty="0" smtClean="0"/>
                        <a:t>Exceptional</a:t>
                      </a:r>
                    </a:p>
                    <a:p>
                      <a:pPr algn="ctr"/>
                      <a:r>
                        <a:rPr lang="en-US" sz="2600" dirty="0" smtClean="0"/>
                        <a:t>Outstanding</a:t>
                      </a:r>
                    </a:p>
                    <a:p>
                      <a:pPr algn="ctr"/>
                      <a:r>
                        <a:rPr lang="en-US" sz="2600" dirty="0" smtClean="0"/>
                        <a:t>Splendid</a:t>
                      </a:r>
                    </a:p>
                    <a:p>
                      <a:pPr algn="ctr"/>
                      <a:r>
                        <a:rPr lang="en-US" sz="2600" dirty="0" smtClean="0"/>
                        <a:t>Marvelous</a:t>
                      </a:r>
                    </a:p>
                    <a:p>
                      <a:pPr algn="ctr"/>
                      <a:r>
                        <a:rPr lang="en-US" sz="2600" dirty="0" smtClean="0"/>
                        <a:t>Wonderful</a:t>
                      </a:r>
                    </a:p>
                    <a:p>
                      <a:pPr algn="ctr"/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Awful</a:t>
                      </a:r>
                    </a:p>
                    <a:p>
                      <a:pPr algn="ctr"/>
                      <a:r>
                        <a:rPr lang="en-US" sz="2600" dirty="0" smtClean="0"/>
                        <a:t>Lousy</a:t>
                      </a:r>
                    </a:p>
                    <a:p>
                      <a:pPr algn="ctr"/>
                      <a:r>
                        <a:rPr lang="en-US" sz="2600" dirty="0" smtClean="0"/>
                        <a:t>Dreadful</a:t>
                      </a:r>
                    </a:p>
                    <a:p>
                      <a:pPr algn="ctr"/>
                      <a:r>
                        <a:rPr lang="en-US" sz="2600" dirty="0" smtClean="0"/>
                        <a:t>Unpleasant</a:t>
                      </a:r>
                    </a:p>
                    <a:p>
                      <a:pPr algn="ctr"/>
                      <a:r>
                        <a:rPr lang="en-US" sz="2600" dirty="0" smtClean="0"/>
                        <a:t>Disagreeable</a:t>
                      </a:r>
                    </a:p>
                    <a:p>
                      <a:pPr algn="ctr"/>
                      <a:r>
                        <a:rPr lang="en-US" sz="2600" dirty="0" smtClean="0"/>
                        <a:t>Wretched</a:t>
                      </a:r>
                    </a:p>
                    <a:p>
                      <a:pPr algn="ctr"/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Miserable</a:t>
                      </a:r>
                    </a:p>
                    <a:p>
                      <a:pPr algn="ctr"/>
                      <a:r>
                        <a:rPr lang="en-US" sz="2600" dirty="0" smtClean="0"/>
                        <a:t>Cheerless</a:t>
                      </a:r>
                    </a:p>
                    <a:p>
                      <a:pPr algn="ctr"/>
                      <a:r>
                        <a:rPr lang="en-US" sz="2600" dirty="0" smtClean="0"/>
                        <a:t>Sorrowful</a:t>
                      </a:r>
                    </a:p>
                    <a:p>
                      <a:pPr algn="ctr"/>
                      <a:r>
                        <a:rPr lang="en-US" sz="2600" dirty="0" smtClean="0"/>
                        <a:t>Downcast</a:t>
                      </a:r>
                    </a:p>
                    <a:p>
                      <a:pPr algn="ctr"/>
                      <a:r>
                        <a:rPr lang="en-US" sz="2600" dirty="0" smtClean="0"/>
                        <a:t>Tearful</a:t>
                      </a:r>
                    </a:p>
                    <a:p>
                      <a:pPr algn="ctr"/>
                      <a:r>
                        <a:rPr lang="en-US" sz="2600" dirty="0" smtClean="0"/>
                        <a:t>Somber</a:t>
                      </a:r>
                    </a:p>
                    <a:p>
                      <a:pPr algn="ctr"/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Delighted</a:t>
                      </a:r>
                    </a:p>
                    <a:p>
                      <a:pPr algn="ctr"/>
                      <a:r>
                        <a:rPr lang="en-US" sz="2600" dirty="0" smtClean="0"/>
                        <a:t>Ecstatic</a:t>
                      </a:r>
                    </a:p>
                    <a:p>
                      <a:pPr algn="ctr"/>
                      <a:r>
                        <a:rPr lang="en-US" sz="2600" dirty="0" smtClean="0"/>
                        <a:t>Jovial</a:t>
                      </a:r>
                    </a:p>
                    <a:p>
                      <a:pPr algn="ctr"/>
                      <a:r>
                        <a:rPr lang="en-US" sz="2600" dirty="0" smtClean="0"/>
                        <a:t>Amused</a:t>
                      </a:r>
                    </a:p>
                    <a:p>
                      <a:pPr algn="ctr"/>
                      <a:r>
                        <a:rPr lang="en-US" sz="2600" dirty="0" smtClean="0"/>
                        <a:t>Elated</a:t>
                      </a:r>
                    </a:p>
                    <a:p>
                      <a:pPr algn="ctr"/>
                      <a:r>
                        <a:rPr lang="en-US" sz="2600" dirty="0" smtClean="0"/>
                        <a:t>Thrilled</a:t>
                      </a:r>
                    </a:p>
                    <a:p>
                      <a:pPr algn="ctr"/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1217" y="940158"/>
            <a:ext cx="107023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Other ways to say…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6844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151" y="103030"/>
            <a:ext cx="11990231" cy="66454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>
              <a:solidFill>
                <a:schemeClr val="tx1"/>
              </a:solidFill>
            </a:endParaRPr>
          </a:p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Transition Phrases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61349" y="294197"/>
            <a:ext cx="4423917" cy="29156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u="sng" dirty="0" smtClean="0"/>
              <a:t>First</a:t>
            </a:r>
          </a:p>
          <a:p>
            <a:pPr algn="ctr"/>
            <a:r>
              <a:rPr lang="en-US" sz="2200" dirty="0" smtClean="0"/>
              <a:t>The primary reason</a:t>
            </a:r>
          </a:p>
          <a:p>
            <a:pPr algn="ctr"/>
            <a:r>
              <a:rPr lang="en-US" sz="2200" dirty="0" smtClean="0"/>
              <a:t>The most significant</a:t>
            </a:r>
          </a:p>
          <a:p>
            <a:pPr algn="ctr"/>
            <a:r>
              <a:rPr lang="en-US" sz="2200" dirty="0" smtClean="0"/>
              <a:t>Initially</a:t>
            </a:r>
          </a:p>
          <a:p>
            <a:pPr algn="ctr"/>
            <a:r>
              <a:rPr lang="en-US" sz="2200" dirty="0" smtClean="0"/>
              <a:t>Primarily</a:t>
            </a:r>
          </a:p>
          <a:p>
            <a:pPr algn="ctr"/>
            <a:r>
              <a:rPr lang="en-US" sz="2200" dirty="0" smtClean="0"/>
              <a:t>To begin with</a:t>
            </a:r>
          </a:p>
          <a:p>
            <a:pPr algn="ctr"/>
            <a:r>
              <a:rPr lang="en-US" sz="2200" dirty="0" smtClean="0"/>
              <a:t>To start off</a:t>
            </a:r>
          </a:p>
          <a:p>
            <a:pPr algn="ctr"/>
            <a:r>
              <a:rPr lang="en-US" sz="2200" dirty="0" smtClean="0"/>
              <a:t>For starters</a:t>
            </a:r>
          </a:p>
          <a:p>
            <a:pPr algn="ctr"/>
            <a:r>
              <a:rPr lang="en-US" sz="2200" dirty="0" smtClean="0"/>
              <a:t>First and foremost</a:t>
            </a: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6085266" y="294197"/>
            <a:ext cx="4323008" cy="29156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u="sng" dirty="0" smtClean="0"/>
              <a:t>Second</a:t>
            </a:r>
            <a:endParaRPr lang="en-US" sz="2200" dirty="0" smtClean="0"/>
          </a:p>
          <a:p>
            <a:pPr algn="ctr"/>
            <a:r>
              <a:rPr lang="en-US" sz="2200" dirty="0" smtClean="0"/>
              <a:t>In addition</a:t>
            </a:r>
          </a:p>
          <a:p>
            <a:pPr algn="ctr"/>
            <a:r>
              <a:rPr lang="en-US" sz="2200" dirty="0" smtClean="0"/>
              <a:t>Equally important</a:t>
            </a:r>
          </a:p>
          <a:p>
            <a:pPr algn="ctr"/>
            <a:r>
              <a:rPr lang="en-US" sz="2200" dirty="0" smtClean="0"/>
              <a:t>Furthermore</a:t>
            </a:r>
          </a:p>
          <a:p>
            <a:pPr algn="ctr"/>
            <a:r>
              <a:rPr lang="en-US" sz="2200" dirty="0" smtClean="0"/>
              <a:t>Similarly</a:t>
            </a:r>
          </a:p>
          <a:p>
            <a:pPr algn="ctr"/>
            <a:r>
              <a:rPr lang="en-US" sz="2200" dirty="0" smtClean="0"/>
              <a:t>Another example</a:t>
            </a:r>
          </a:p>
          <a:p>
            <a:pPr algn="ctr"/>
            <a:r>
              <a:rPr lang="en-US" sz="2200" dirty="0" smtClean="0"/>
              <a:t>Additionally</a:t>
            </a:r>
            <a:endParaRPr lang="en-US" sz="2200" dirty="0"/>
          </a:p>
        </p:txBody>
      </p:sp>
      <p:sp>
        <p:nvSpPr>
          <p:cNvPr id="6" name="Rectangle 5"/>
          <p:cNvSpPr/>
          <p:nvPr/>
        </p:nvSpPr>
        <p:spPr>
          <a:xfrm>
            <a:off x="1661349" y="3224018"/>
            <a:ext cx="4423917" cy="26684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u="sng" dirty="0" smtClean="0"/>
              <a:t>Third</a:t>
            </a:r>
            <a:endParaRPr lang="en-US" sz="2200" dirty="0" smtClean="0"/>
          </a:p>
          <a:p>
            <a:pPr algn="ctr"/>
            <a:r>
              <a:rPr lang="en-US" sz="2200" dirty="0" smtClean="0"/>
              <a:t>In the same way</a:t>
            </a:r>
          </a:p>
          <a:p>
            <a:pPr algn="ctr"/>
            <a:r>
              <a:rPr lang="en-US" sz="2200" dirty="0" smtClean="0"/>
              <a:t>Furthermore</a:t>
            </a:r>
          </a:p>
          <a:p>
            <a:pPr algn="ctr"/>
            <a:r>
              <a:rPr lang="en-US" sz="2200" dirty="0" smtClean="0"/>
              <a:t>Lastly</a:t>
            </a:r>
          </a:p>
          <a:p>
            <a:pPr algn="ctr"/>
            <a:r>
              <a:rPr lang="en-US" sz="2200" dirty="0" smtClean="0"/>
              <a:t>Consequently</a:t>
            </a:r>
            <a:endParaRPr lang="en-US" sz="2200" dirty="0"/>
          </a:p>
        </p:txBody>
      </p:sp>
      <p:sp>
        <p:nvSpPr>
          <p:cNvPr id="7" name="Rectangle 6"/>
          <p:cNvSpPr/>
          <p:nvPr/>
        </p:nvSpPr>
        <p:spPr>
          <a:xfrm>
            <a:off x="6085265" y="3209876"/>
            <a:ext cx="4323010" cy="26967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u="sng" dirty="0" smtClean="0"/>
              <a:t>Conclusion</a:t>
            </a:r>
            <a:endParaRPr lang="en-US" sz="2200" dirty="0" smtClean="0"/>
          </a:p>
          <a:p>
            <a:pPr algn="ctr"/>
            <a:r>
              <a:rPr lang="en-US" sz="2200" dirty="0" smtClean="0"/>
              <a:t>In summary</a:t>
            </a:r>
          </a:p>
          <a:p>
            <a:pPr algn="ctr"/>
            <a:r>
              <a:rPr lang="en-US" sz="2200" dirty="0" smtClean="0"/>
              <a:t>As has been noted</a:t>
            </a:r>
          </a:p>
          <a:p>
            <a:pPr algn="ctr"/>
            <a:r>
              <a:rPr lang="en-US" sz="2200" dirty="0" smtClean="0"/>
              <a:t>Finally</a:t>
            </a:r>
          </a:p>
          <a:p>
            <a:pPr algn="ctr"/>
            <a:r>
              <a:rPr lang="en-US" sz="2200" dirty="0" smtClean="0"/>
              <a:t>In closing</a:t>
            </a:r>
          </a:p>
          <a:p>
            <a:pPr algn="ctr"/>
            <a:r>
              <a:rPr lang="en-US" sz="2200" dirty="0" smtClean="0"/>
              <a:t>To summarize</a:t>
            </a:r>
          </a:p>
          <a:p>
            <a:pPr algn="ctr"/>
            <a:r>
              <a:rPr lang="en-US" sz="2200" dirty="0" smtClean="0"/>
              <a:t>All in all</a:t>
            </a:r>
          </a:p>
          <a:p>
            <a:pPr algn="ctr"/>
            <a:r>
              <a:rPr lang="en-US" sz="2200" dirty="0" smtClean="0"/>
              <a:t>You can see why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8049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787" y="154546"/>
            <a:ext cx="11912959" cy="64909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</a:p>
          <a:p>
            <a:endParaRPr lang="en-US" sz="2200" b="1" dirty="0"/>
          </a:p>
          <a:p>
            <a:endParaRPr lang="en-US" sz="2200" b="1" dirty="0" smtClean="0"/>
          </a:p>
          <a:p>
            <a:r>
              <a:rPr lang="en-US" sz="2200" b="1" dirty="0"/>
              <a:t>	</a:t>
            </a:r>
            <a:r>
              <a:rPr lang="en-US" sz="2200" b="1" dirty="0" smtClean="0"/>
              <a:t>				Grammar &amp; Punctuation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798814"/>
              </p:ext>
            </p:extLst>
          </p:nvPr>
        </p:nvGraphicFramePr>
        <p:xfrm>
          <a:off x="128786" y="419716"/>
          <a:ext cx="7870628" cy="594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7657"/>
                <a:gridCol w="1967657"/>
                <a:gridCol w="1967657"/>
                <a:gridCol w="1967657"/>
              </a:tblGrid>
              <a:tr h="338317">
                <a:tc>
                  <a:txBody>
                    <a:bodyPr/>
                    <a:lstStyle/>
                    <a:p>
                      <a:r>
                        <a:rPr lang="en-US" dirty="0" smtClean="0"/>
                        <a:t>Apostrophe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Semicolon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Comma</a:t>
                      </a:r>
                      <a:endParaRPr lang="en-US" dirty="0"/>
                    </a:p>
                  </a:txBody>
                  <a:tcPr/>
                </a:tc>
              </a:tr>
              <a:tr h="5159328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dirty="0" smtClean="0"/>
                        <a:t>Replace letters that have been left out of words.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i="1" dirty="0" smtClean="0"/>
                        <a:t>Ex: is not=isn’t</a:t>
                      </a:r>
                    </a:p>
                    <a:p>
                      <a:pPr marL="0" indent="0">
                        <a:buNone/>
                      </a:pPr>
                      <a:endParaRPr lang="en-US" b="1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b="1" dirty="0" smtClean="0"/>
                        <a:t>Shows possession.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i="1" dirty="0" smtClean="0"/>
                        <a:t>Ex: That is Sally’s bike.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dirty="0" smtClean="0"/>
                        <a:t>Used to separate items in a complex list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i="1" dirty="0" smtClean="0"/>
                        <a:t>Ex:</a:t>
                      </a:r>
                      <a:r>
                        <a:rPr lang="en-US" b="1" i="1" baseline="0" dirty="0" smtClean="0"/>
                        <a:t> Mary needed 6 large, ripe tomatoes; 1 small, green pepper; 1 onion and some fresh basil.</a:t>
                      </a:r>
                    </a:p>
                    <a:p>
                      <a:pPr marL="0" indent="0">
                        <a:buNone/>
                      </a:pPr>
                      <a:endParaRPr lang="en-US" b="1" dirty="0" smtClean="0"/>
                    </a:p>
                    <a:p>
                      <a:pPr marL="0" indent="0">
                        <a:buNone/>
                      </a:pPr>
                      <a:r>
                        <a:rPr lang="en-US" b="1" dirty="0" smtClean="0"/>
                        <a:t>2. Can be used to separate two short, closely related sentences.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i="1" dirty="0" smtClean="0"/>
                        <a:t>Ex: Mary loves to cook; she buys a new cookbook each week.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dirty="0" smtClean="0"/>
                        <a:t>Most commonly used to introduce a list.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i="1" dirty="0" smtClean="0"/>
                        <a:t>Ex: I need to buy more ingredients:</a:t>
                      </a:r>
                      <a:r>
                        <a:rPr lang="en-US" b="1" i="1" baseline="0" dirty="0" smtClean="0"/>
                        <a:t> flour, sugar, milk, and eggs.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="1" dirty="0" smtClean="0"/>
                        <a:t>Is used to show the reader where to take a breath.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i="1" dirty="0" smtClean="0"/>
                        <a:t>Ex: We saw blue, red, purple, orange, and pink flowers.</a:t>
                      </a:r>
                    </a:p>
                    <a:p>
                      <a:pPr marL="0" indent="0">
                        <a:buNone/>
                      </a:pPr>
                      <a:endParaRPr lang="en-US" b="1" i="1" dirty="0" smtClean="0"/>
                    </a:p>
                    <a:p>
                      <a:pPr marL="0" indent="0">
                        <a:buNone/>
                      </a:pPr>
                      <a:r>
                        <a:rPr lang="en-US" b="1" i="1" dirty="0" smtClean="0"/>
                        <a:t>Ex: Mary wanted to go swimming, but she had just eaten.</a:t>
                      </a:r>
                      <a:endParaRPr lang="en-US" b="1" i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8" name="Picture 4" descr="Image result for gramm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126" y="428222"/>
            <a:ext cx="4248874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7128" y="47842"/>
            <a:ext cx="113762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                                            Punctuation					</a:t>
            </a:r>
            <a:r>
              <a:rPr lang="en-US" sz="2200" b="1" dirty="0"/>
              <a:t> </a:t>
            </a:r>
            <a:r>
              <a:rPr lang="en-US" sz="2200" b="1" dirty="0" smtClean="0"/>
              <a:t>      Grammar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47310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5310</TotalTime>
  <Words>401</Words>
  <Application>Microsoft Office PowerPoint</Application>
  <PresentationFormat>Widescreen</PresentationFormat>
  <Paragraphs>354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Jocelyn Munoz</dc:creator>
  <cp:lastModifiedBy>Brandon Lubin</cp:lastModifiedBy>
  <cp:revision>24</cp:revision>
  <dcterms:created xsi:type="dcterms:W3CDTF">2017-01-30T01:07:06Z</dcterms:created>
  <dcterms:modified xsi:type="dcterms:W3CDTF">2018-02-26T20:02:52Z</dcterms:modified>
</cp:coreProperties>
</file>